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98" r:id="rId3"/>
    <p:sldId id="299" r:id="rId4"/>
    <p:sldId id="300" r:id="rId5"/>
    <p:sldId id="301" r:id="rId6"/>
    <p:sldId id="334" r:id="rId7"/>
    <p:sldId id="303" r:id="rId8"/>
    <p:sldId id="335" r:id="rId9"/>
    <p:sldId id="336" r:id="rId10"/>
    <p:sldId id="337" r:id="rId11"/>
    <p:sldId id="338" r:id="rId12"/>
    <p:sldId id="350" r:id="rId13"/>
    <p:sldId id="351" r:id="rId14"/>
    <p:sldId id="352" r:id="rId15"/>
    <p:sldId id="342" r:id="rId16"/>
    <p:sldId id="343" r:id="rId17"/>
    <p:sldId id="346" r:id="rId18"/>
    <p:sldId id="348" r:id="rId19"/>
    <p:sldId id="290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55EAFE4-1D83-4590-90E7-C62D9257EE48}">
          <p14:sldIdLst/>
        </p14:section>
        <p14:section name="1" id="{2DF7B469-BDEA-4F03-BE93-47F25FD9DA58}">
          <p14:sldIdLst>
            <p14:sldId id="298"/>
            <p14:sldId id="299"/>
            <p14:sldId id="300"/>
            <p14:sldId id="301"/>
            <p14:sldId id="334"/>
            <p14:sldId id="303"/>
            <p14:sldId id="335"/>
            <p14:sldId id="336"/>
            <p14:sldId id="337"/>
            <p14:sldId id="338"/>
            <p14:sldId id="350"/>
            <p14:sldId id="351"/>
            <p14:sldId id="352"/>
            <p14:sldId id="342"/>
            <p14:sldId id="343"/>
            <p14:sldId id="346"/>
            <p14:sldId id="348"/>
            <p14:sldId id="2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3F6"/>
    <a:srgbClr val="A2B9F8"/>
    <a:srgbClr val="374F92"/>
    <a:srgbClr val="FFFFFF"/>
    <a:srgbClr val="DEDEDE"/>
    <a:srgbClr val="7CA2CE"/>
    <a:srgbClr val="EDEDED"/>
    <a:srgbClr val="9BA7C8"/>
    <a:srgbClr val="E8EDFB"/>
    <a:srgbClr val="F9F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3" autoAdjust="0"/>
    <p:restoredTop sz="95775"/>
  </p:normalViewPr>
  <p:slideViewPr>
    <p:cSldViewPr snapToGrid="0">
      <p:cViewPr varScale="1">
        <p:scale>
          <a:sx n="105" d="100"/>
          <a:sy n="105" d="100"/>
        </p:scale>
        <p:origin x="9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8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5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 userDrawn="1">
            <p:custDataLst>
              <p:tags r:id="rId2"/>
            </p:custDataLst>
          </p:nvPr>
        </p:nvGraphicFramePr>
        <p:xfrm>
          <a:off x="12369165" y="-10160"/>
          <a:ext cx="72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4F92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CA2CE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A7C8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B9F8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FB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DE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 userDrawn="1"/>
        </p:nvSpPr>
        <p:spPr>
          <a:xfrm>
            <a:off x="1958340" y="67881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 userDrawn="1"/>
        </p:nvGraphicFramePr>
        <p:xfrm>
          <a:off x="0" y="6543040"/>
          <a:ext cx="12204000" cy="3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8000"/>
                <a:gridCol w="4068000"/>
                <a:gridCol w="4068000"/>
              </a:tblGrid>
              <a:tr h="324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2024-2025 Fall</a:t>
                      </a:r>
                      <a:endParaRPr lang="en-US" altLang="zh-CN" sz="16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4F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MAFS 5440 Final Project</a:t>
                      </a:r>
                      <a:endParaRPr lang="en-US" altLang="zh-CN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CA2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Project 5 -- LLM</a:t>
                      </a:r>
                      <a:endParaRPr lang="en-US" altLang="zh-CN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A7C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 userDrawn="1">
            <p:custDataLst>
              <p:tags r:id="rId4"/>
            </p:custDataLst>
          </p:nvPr>
        </p:nvGraphicFramePr>
        <p:xfrm>
          <a:off x="12369165" y="-10160"/>
          <a:ext cx="720000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</a:tblGrid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4F92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CA2CE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A7C8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B9F8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FB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D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DEDE"/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7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7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7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.xml"/><Relationship Id="rId2" Type="http://schemas.openxmlformats.org/officeDocument/2006/relationships/image" Target="../media/image16.png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8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hyperlink" Target="https://c00ae2711b34061905.gradio.live/" TargetMode="Externa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1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33.xml"/><Relationship Id="rId2" Type="http://schemas.openxmlformats.org/officeDocument/2006/relationships/image" Target="../media/image21.jpeg"/><Relationship Id="rId1" Type="http://schemas.openxmlformats.org/officeDocument/2006/relationships/tags" Target="../tags/tag3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7.xml"/><Relationship Id="rId6" Type="http://schemas.openxmlformats.org/officeDocument/2006/relationships/image" Target="../media/image23.jpeg"/><Relationship Id="rId5" Type="http://schemas.openxmlformats.org/officeDocument/2006/relationships/tags" Target="../tags/tag36.xml"/><Relationship Id="rId4" Type="http://schemas.openxmlformats.org/officeDocument/2006/relationships/hyperlink" Target="https://e9886ee9181267969d.gradio.live/" TargetMode="External"/><Relationship Id="rId3" Type="http://schemas.openxmlformats.org/officeDocument/2006/relationships/image" Target="../media/image22.jpe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41.xml"/><Relationship Id="rId5" Type="http://schemas.openxmlformats.org/officeDocument/2006/relationships/image" Target="../media/image25.jpeg"/><Relationship Id="rId4" Type="http://schemas.openxmlformats.org/officeDocument/2006/relationships/tags" Target="../tags/tag40.xml"/><Relationship Id="rId3" Type="http://schemas.openxmlformats.org/officeDocument/2006/relationships/image" Target="../media/image24.jpeg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45.xml"/><Relationship Id="rId5" Type="http://schemas.openxmlformats.org/officeDocument/2006/relationships/image" Target="../media/image27.jpeg"/><Relationship Id="rId4" Type="http://schemas.openxmlformats.org/officeDocument/2006/relationships/tags" Target="../tags/tag44.xml"/><Relationship Id="rId3" Type="http://schemas.openxmlformats.org/officeDocument/2006/relationships/image" Target="../media/image26.jpe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49.xml"/><Relationship Id="rId5" Type="http://schemas.openxmlformats.org/officeDocument/2006/relationships/image" Target="../media/image29.jpeg"/><Relationship Id="rId4" Type="http://schemas.openxmlformats.org/officeDocument/2006/relationships/tags" Target="../tags/tag48.xml"/><Relationship Id="rId3" Type="http://schemas.openxmlformats.org/officeDocument/2006/relationships/image" Target="../media/image28.jpe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.xml"/><Relationship Id="rId2" Type="http://schemas.openxmlformats.org/officeDocument/2006/relationships/image" Target="../media/image3.png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Relationship Id="rId3" Type="http://schemas.openxmlformats.org/officeDocument/2006/relationships/hyperlink" Target="https://c50aa81e80c326e54b.gradio.live/" TargetMode="External"/><Relationship Id="rId2" Type="http://schemas.openxmlformats.org/officeDocument/2006/relationships/image" Target="../media/image4.png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.xml"/><Relationship Id="rId2" Type="http://schemas.openxmlformats.org/officeDocument/2006/relationships/image" Target="../media/image8.png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9.xml"/><Relationship Id="rId2" Type="http://schemas.openxmlformats.org/officeDocument/2006/relationships/image" Target="../media/image9.png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>
            <p:custDataLst>
              <p:tags r:id="rId1"/>
            </p:custDataLst>
          </p:nvPr>
        </p:nvSpPr>
        <p:spPr>
          <a:xfrm>
            <a:off x="2848063" y="5805170"/>
            <a:ext cx="6480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The  Hong Kong University of Science and Technology</a:t>
            </a:r>
            <a:endParaRPr lang="en-US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51940" y="741680"/>
            <a:ext cx="90716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40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</a:rPr>
              <a:t>MAFS 5440 Project5: </a:t>
            </a:r>
            <a:endParaRPr lang="en-US" altLang="zh-CN" sz="40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endParaRPr lang="en-US" altLang="zh-CN" sz="40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FontTx/>
            </a:pPr>
            <a:r>
              <a:rPr lang="en-US" altLang="zh-CN" sz="40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</a:rPr>
              <a:t>Large Language Model - FinGPT</a:t>
            </a:r>
            <a:endParaRPr lang="en-US" altLang="zh-CN" sz="40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9830" y="3325495"/>
            <a:ext cx="7660640" cy="1849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7185" y="104330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2.2 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Portfolio Manager- Performance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80" y="1459865"/>
            <a:ext cx="9394825" cy="50755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479665" y="5274945"/>
            <a:ext cx="4324350" cy="112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hlinkClick r:id="rId2" action="ppaction://hlinkfile"/>
              </a:rPr>
              <a:t>Demo Link:</a:t>
            </a:r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hlinkClick r:id="rId2" action="ppaction://hlinkfile"/>
            </a:endParaRPr>
          </a:p>
          <a:p>
            <a:endParaRPr lang="en-US" altLang="zh-CN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hlinkClick r:id="rId2" action="ppaction://hlinkfile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hlinkClick r:id="rId2" action="ppaction://hlinkfile"/>
              </a:rPr>
              <a:t>https://c00ae2711b34061905.gradio.live/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hlinkClick r:id="rId2" action="ppaction://hlinkfile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185" y="106997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2.3 Peer Comparison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 Introduction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 descr="demo_comparis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5" y="1562735"/>
            <a:ext cx="6989445" cy="4919345"/>
          </a:xfrm>
          <a:prstGeom prst="rect">
            <a:avLst/>
          </a:prstGeom>
        </p:spPr>
      </p:pic>
      <p:pic>
        <p:nvPicPr>
          <p:cNvPr id="6" name="图片 5" descr="demo_comparison_2"/>
          <p:cNvPicPr>
            <a:picLocks noChangeAspect="1"/>
          </p:cNvPicPr>
          <p:nvPr/>
        </p:nvPicPr>
        <p:blipFill>
          <a:blip r:embed="rId4"/>
          <a:srcRect l="51218"/>
          <a:stretch>
            <a:fillRect/>
          </a:stretch>
        </p:blipFill>
        <p:spPr>
          <a:xfrm>
            <a:off x="7614285" y="1562735"/>
            <a:ext cx="3827145" cy="33997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27010" y="2157730"/>
            <a:ext cx="1697990" cy="1485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826375" y="2739390"/>
            <a:ext cx="528955" cy="1581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五边形 17"/>
          <p:cNvSpPr/>
          <p:nvPr>
            <p:custDataLst>
              <p:tags r:id="rId1"/>
            </p:custDataLst>
          </p:nvPr>
        </p:nvSpPr>
        <p:spPr>
          <a:xfrm>
            <a:off x="332105" y="1538605"/>
            <a:ext cx="11425555" cy="4751705"/>
          </a:xfrm>
          <a:prstGeom prst="homePlate">
            <a:avLst>
              <a:gd name="adj" fmla="val 10120"/>
            </a:avLst>
          </a:prstGeom>
          <a:noFill/>
          <a:ln>
            <a:solidFill>
              <a:srgbClr val="083192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33705" y="2697480"/>
            <a:ext cx="10645775" cy="395605"/>
          </a:xfrm>
          <a:prstGeom prst="rect">
            <a:avLst/>
          </a:prstGeom>
          <a:solidFill>
            <a:srgbClr val="D1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Step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2: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Prompt &amp; Answer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3705" y="1651000"/>
            <a:ext cx="10645775" cy="396240"/>
          </a:xfrm>
          <a:prstGeom prst="rect">
            <a:avLst/>
          </a:prstGeom>
          <a:solidFill>
            <a:srgbClr val="D1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Step 1: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Raw data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3705" y="4743450"/>
            <a:ext cx="10646410" cy="395605"/>
          </a:xfrm>
          <a:prstGeom prst="rect">
            <a:avLst/>
          </a:prstGeom>
          <a:solidFill>
            <a:srgbClr val="D1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Step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: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Data Parameters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3705" y="2164080"/>
            <a:ext cx="1097343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Company profile, market news and basic financials from Yahoo Finance and Finnhub.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185" y="104330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2.3 Peer Comparison- Data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 descr="peer_comparison_sys_prompt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705" y="3197225"/>
            <a:ext cx="10645775" cy="1390650"/>
          </a:xfrm>
          <a:prstGeom prst="rect">
            <a:avLst/>
          </a:prstGeom>
        </p:spPr>
      </p:pic>
      <p:pic>
        <p:nvPicPr>
          <p:cNvPr id="8" name="图片 7" descr="para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4471"/>
          <a:stretch>
            <a:fillRect/>
          </a:stretch>
        </p:blipFill>
        <p:spPr>
          <a:xfrm>
            <a:off x="433705" y="5204460"/>
            <a:ext cx="10646410" cy="7734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7185" y="104330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2.3 Peer Comparison- Performance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 descr="ROUGE sco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" y="1907540"/>
            <a:ext cx="11120755" cy="38906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7185" y="106997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1"/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2.5 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Analyst Rating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 Introduction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89655" y="2502535"/>
            <a:ext cx="8449945" cy="37331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1340" y="1582420"/>
            <a:ext cx="509079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1600" b="0" i="0">
                <a:latin typeface="Menlo" panose="020B0609030804020204"/>
                <a:ea typeface="Menlo" panose="020B0609030804020204"/>
                <a:hlinkClick r:id="rId4"/>
              </a:rPr>
              <a:t>https://e9886ee9181267969d.gradio.live</a:t>
            </a:r>
            <a:endParaRPr lang="en-US" altLang="zh-CN" sz="1600" b="0" i="0">
              <a:latin typeface="Menlo" panose="020B0609030804020204"/>
              <a:ea typeface="Menlo" panose="020B0609030804020204"/>
              <a:hlinkClick r:id="rId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315" y="2547620"/>
            <a:ext cx="364553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1.Aim to show analysts' evaluations of the company</a:t>
            </a:r>
            <a:endParaRPr lang="en-US" altLang="zh-CN"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950" y="3561715"/>
            <a:ext cx="3481705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en-US" altLang="zh-CN" sz="1600" b="0" i="0">
                <a:solidFill>
                  <a:srgbClr val="242424"/>
                </a:solidFill>
                <a:latin typeface="Segoe UI" panose="020B0502040204020203"/>
                <a:ea typeface="Segoe UI" panose="020B0502040204020203"/>
              </a:rPr>
              <a:t>2. Presenting data over several months, it shows the trend of analysts' evaluations of the company.</a:t>
            </a:r>
            <a:endParaRPr lang="en-US" altLang="zh-CN" sz="1600" b="0" i="0">
              <a:solidFill>
                <a:srgbClr val="242424"/>
              </a:solidFill>
              <a:latin typeface="Segoe UI" panose="020B0502040204020203"/>
              <a:ea typeface="Segoe UI" panose="020B0502040204020203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315" y="5068570"/>
            <a:ext cx="3482340" cy="1076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rgbClr val="000000"/>
                </a:solidFill>
                <a:latin typeface="NimbusRomNo9L-Regu"/>
                <a:ea typeface="NimbusRomNo9L-Regu"/>
              </a:rPr>
              <a:t>3.Allows investors to better analyze the reactions of other market participants to the company.</a:t>
            </a:r>
            <a:endParaRPr lang="en-US" altLang="zh-CN" sz="1600">
              <a:solidFill>
                <a:srgbClr val="000000"/>
              </a:solidFill>
              <a:latin typeface="NimbusRomNo9L-Regu"/>
              <a:ea typeface="NimbusRomNo9L-Regu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2600" y="1278255"/>
            <a:ext cx="4517390" cy="946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7185" y="104330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5 Analyst Rating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 Performance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50548" b="-1921"/>
          <a:stretch>
            <a:fillRect/>
          </a:stretch>
        </p:blipFill>
        <p:spPr>
          <a:xfrm>
            <a:off x="472440" y="1682115"/>
            <a:ext cx="4460875" cy="4432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3975" y="1725295"/>
            <a:ext cx="6275705" cy="41929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7185" y="104330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5 Analyst Rating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 Performance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4625" y="1651635"/>
            <a:ext cx="6619875" cy="4448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185" y="1546860"/>
            <a:ext cx="4657725" cy="45529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37185" y="104330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5 Analyst Rating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- Performance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935" y="1547495"/>
            <a:ext cx="4629150" cy="4638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8265" y="1682115"/>
            <a:ext cx="6486525" cy="4362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/>
          <p:nvPr/>
        </p:nvSpPr>
        <p:spPr>
          <a:xfrm>
            <a:off x="-169545" y="1983105"/>
            <a:ext cx="14820265" cy="1446530"/>
          </a:xfrm>
          <a:prstGeom prst="rect">
            <a:avLst/>
          </a:prstGeom>
          <a:solidFill>
            <a:srgbClr val="D9D9D9">
              <a:alpha val="37000"/>
            </a:srgbClr>
          </a:solidFill>
          <a:ln w="12700">
            <a:solidFill>
              <a:srgbClr val="374F9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2751435" y="4189730"/>
            <a:ext cx="914400" cy="9144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23590" y="2383790"/>
            <a:ext cx="5544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sz="36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</a:rPr>
              <a:t>THANK YOU !</a:t>
            </a:r>
            <a:endParaRPr lang="en-US" altLang="zh-CN" sz="36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33680"/>
            <a:ext cx="53644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</a:t>
            </a:r>
            <a:endParaRPr lang="en-US" altLang="zh-CN" sz="28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40690" y="1325245"/>
            <a:ext cx="5898515" cy="4618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</a:rPr>
              <a:t>Model Architecture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</a:rPr>
              <a:t>Model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ClrTx/>
              <a:buSzTx/>
              <a:buFontTx/>
            </a:pP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>
              <a:buClrTx/>
              <a:buSzTx/>
              <a:buFontTx/>
            </a:pP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</a:rPr>
              <a:t>Forecaster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>
              <a:buClrTx/>
              <a:buSzTx/>
              <a:buFontTx/>
            </a:pP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>
              <a:buClrTx/>
              <a:buSzTx/>
              <a:buFontTx/>
            </a:pP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</a:rPr>
              <a:t>Portfolio Manager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>
              <a:buClrTx/>
              <a:buSzTx/>
              <a:buFontTx/>
            </a:pP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>
              <a:buClrTx/>
              <a:buSzTx/>
              <a:buFontTx/>
            </a:pP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</a:rPr>
              <a:t>Peer Company Comparison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>
              <a:buClrTx/>
              <a:buSzTx/>
              <a:buFontTx/>
            </a:pP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>
              <a:buClrTx/>
              <a:buSzTx/>
              <a:buFontTx/>
            </a:pP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</a:rPr>
              <a:t>Sentiment Analysis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>
              <a:buClrTx/>
              <a:buSzTx/>
              <a:buFontTx/>
            </a:pP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l">
              <a:buClrTx/>
              <a:buSzTx/>
              <a:buFontTx/>
            </a:pP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</a:rPr>
              <a:t>Analyst Rating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33680"/>
            <a:ext cx="755967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 Architecture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ClrTx/>
              <a:buSzTx/>
              <a:buFontTx/>
            </a:pP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3450" y="1577975"/>
            <a:ext cx="10325100" cy="3702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7185" y="106997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2.1 Forecaster - Introduction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" y="1574165"/>
            <a:ext cx="7230110" cy="4994275"/>
          </a:xfrm>
          <a:prstGeom prst="rect">
            <a:avLst/>
          </a:prstGeom>
        </p:spPr>
      </p:pic>
      <p:sp>
        <p:nvSpPr>
          <p:cNvPr id="6" name="文本框 5">
            <a:hlinkClick r:id="rId3" tooltip="" action="ppaction://hlinkfile"/>
          </p:cNvPr>
          <p:cNvSpPr txBox="1"/>
          <p:nvPr/>
        </p:nvSpPr>
        <p:spPr>
          <a:xfrm>
            <a:off x="4493260" y="12058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https://c50aa81e80c326e54b.gradio.live/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五边形 17"/>
          <p:cNvSpPr/>
          <p:nvPr>
            <p:custDataLst>
              <p:tags r:id="rId1"/>
            </p:custDataLst>
          </p:nvPr>
        </p:nvSpPr>
        <p:spPr>
          <a:xfrm>
            <a:off x="332105" y="1538605"/>
            <a:ext cx="11525885" cy="4751705"/>
          </a:xfrm>
          <a:prstGeom prst="homePlate">
            <a:avLst>
              <a:gd name="adj" fmla="val 10120"/>
            </a:avLst>
          </a:prstGeom>
          <a:noFill/>
          <a:ln>
            <a:solidFill>
              <a:srgbClr val="083192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7185" y="106997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2.1 Forecaster - Data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33705" y="2581910"/>
            <a:ext cx="10637520" cy="328930"/>
          </a:xfrm>
          <a:prstGeom prst="rect">
            <a:avLst/>
          </a:prstGeom>
          <a:solidFill>
            <a:srgbClr val="D1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Step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2: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Prompt &amp; Answer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3705" y="1651000"/>
            <a:ext cx="10637520" cy="328930"/>
          </a:xfrm>
          <a:prstGeom prst="rect">
            <a:avLst/>
          </a:prstGeom>
          <a:solidFill>
            <a:srgbClr val="D1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Step 1: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Raw data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3705" y="5029835"/>
            <a:ext cx="10637520" cy="328295"/>
          </a:xfrm>
          <a:prstGeom prst="rect">
            <a:avLst/>
          </a:prstGeom>
          <a:solidFill>
            <a:srgbClr val="D1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Step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: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Data Parameters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3705" y="2056765"/>
            <a:ext cx="6480810" cy="583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company profile, weekly return, news and basic financials.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105" y="5652770"/>
            <a:ext cx="3630295" cy="637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445" y="2943860"/>
            <a:ext cx="9385935" cy="20859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3705" y="5365115"/>
            <a:ext cx="6804660" cy="583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loss function: mse, binary accuracy and rouge score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2400" y="5652770"/>
            <a:ext cx="7821295" cy="5962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7185" y="106997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2.1 Forecaster - Performance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" y="2115185"/>
            <a:ext cx="12192000" cy="3164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37185" y="106997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2.1 Forecaster - Performance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75" y="1477645"/>
            <a:ext cx="9300210" cy="49199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37185" y="106997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2.2 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Portfolio Manager- Introduction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37200" y="106997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https://c77b25ea2539e1740a.gradio.live/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" y="1691005"/>
            <a:ext cx="7381875" cy="48152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060" y="4273550"/>
            <a:ext cx="3720465" cy="22326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60" y="1825625"/>
            <a:ext cx="3719830" cy="24644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五边形 17"/>
          <p:cNvSpPr/>
          <p:nvPr>
            <p:custDataLst>
              <p:tags r:id="rId1"/>
            </p:custDataLst>
          </p:nvPr>
        </p:nvSpPr>
        <p:spPr>
          <a:xfrm>
            <a:off x="332105" y="1546860"/>
            <a:ext cx="11526520" cy="4743450"/>
          </a:xfrm>
          <a:prstGeom prst="homePlate">
            <a:avLst>
              <a:gd name="adj" fmla="val 10120"/>
            </a:avLst>
          </a:prstGeom>
          <a:noFill/>
          <a:ln>
            <a:solidFill>
              <a:srgbClr val="083192"/>
            </a:solidFill>
            <a:prstDash val="dash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2105" y="233680"/>
            <a:ext cx="755967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32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endParaRPr lang="en-US" altLang="zh-CN" sz="32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4445" y="908424"/>
            <a:ext cx="12193200" cy="0"/>
          </a:xfrm>
          <a:prstGeom prst="line">
            <a:avLst/>
          </a:prstGeom>
          <a:ln w="53975" cmpd="sng">
            <a:gradFill>
              <a:gsLst>
                <a:gs pos="34000">
                  <a:srgbClr val="374F92"/>
                </a:gs>
                <a:gs pos="96000">
                  <a:srgbClr val="E8EDFB"/>
                </a:gs>
              </a:gsLst>
              <a:lin ang="1872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34340" y="2552700"/>
            <a:ext cx="10783570" cy="469900"/>
          </a:xfrm>
          <a:prstGeom prst="rect">
            <a:avLst/>
          </a:prstGeom>
          <a:solidFill>
            <a:srgbClr val="D1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Step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2: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Prompt &amp; Answer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4340" y="1617345"/>
            <a:ext cx="10784205" cy="470535"/>
          </a:xfrm>
          <a:prstGeom prst="rect">
            <a:avLst/>
          </a:prstGeom>
          <a:solidFill>
            <a:srgbClr val="D1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Step 1: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Raw data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4340" y="4911090"/>
            <a:ext cx="10784205" cy="410210"/>
          </a:xfrm>
          <a:prstGeom prst="rect">
            <a:avLst/>
          </a:prstGeom>
          <a:solidFill>
            <a:srgbClr val="D1E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Step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3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: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Data Parameters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3705" y="2164080"/>
            <a:ext cx="6480810" cy="583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company profile, weekly return, news and basic financials.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4340" y="5321300"/>
            <a:ext cx="4273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loss function: rouge score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185" y="1043305"/>
            <a:ext cx="9096375" cy="504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2.2 </a:t>
            </a:r>
            <a:r>
              <a:rPr lang="en-US" altLang="zh-CN" sz="2400" b="1" dirty="0">
                <a:solidFill>
                  <a:srgbClr val="374F92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Portfolio Manager- Data</a:t>
            </a:r>
            <a:endParaRPr lang="en-US" altLang="zh-CN" sz="2400" b="1" dirty="0">
              <a:solidFill>
                <a:srgbClr val="374F92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555" y="5634990"/>
            <a:ext cx="4255770" cy="5175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9295" y="5654040"/>
            <a:ext cx="7023100" cy="5099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185" y="3006725"/>
            <a:ext cx="8999220" cy="19621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*232"/>
  <p:tag name="TABLE_ENDDRAG_RECT" val="144*180*60*232"/>
  <p:tag name="KSO_WM_BEAUTIFY_FLAG" val="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DIAGRAM_VIRTUALLY_FRAME" val="{&quot;height&quot;:408.45,&quot;left&quot;:21.85,&quot;top&quot;:88.49999999999997,&quot;width&quot;:937.75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DIAGRAM_VIRTUALLY_FRAME" val="{&quot;height&quot;:408.45,&quot;left&quot;:21.85,&quot;top&quot;:88.49999999999997,&quot;width&quot;:937.75}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p="http://schemas.openxmlformats.org/presentationml/2006/main">
  <p:tag name="KSO_WM_DIAGRAM_VIRTUALLY_FRAME" val="{&quot;height&quot;:408.45,&quot;left&quot;:21.85,&quot;top&quot;:88.49999999999997,&quot;width&quot;:937.75}"/>
</p:tagLst>
</file>

<file path=ppt/tags/tag3.xml><?xml version="1.0" encoding="utf-8"?>
<p:tagLst xmlns:p="http://schemas.openxmlformats.org/presentationml/2006/main">
  <p:tag name="TABLE_ENDDRAG_ORIGIN_RECT" val="60*232"/>
  <p:tag name="TABLE_ENDDRAG_RECT" val="144*180*60*232"/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p="http://schemas.openxmlformats.org/presentationml/2006/main">
  <p:tag name="COMMONDATA" val="eyJoZGlkIjoiZWUyNzI2ZDg1NzFhN2M5ODVmOTVjM2E1YTE0OTM0ZWQifQ=="/>
  <p:tag name="commondata" val="eyJoZGlkIjoiMzI1NDlkZTA3NjMwMGJmMjMxZGM1NDgwMjYyYzkwODAifQ=="/>
</p:tagLst>
</file>

<file path=ppt/tags/tag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1632</Words>
  <Application>WPS 演示</Application>
  <PresentationFormat>宽屏</PresentationFormat>
  <Paragraphs>127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4" baseType="lpstr">
      <vt:lpstr>Arial</vt:lpstr>
      <vt:lpstr>宋体</vt:lpstr>
      <vt:lpstr>Wingdings</vt:lpstr>
      <vt:lpstr>Times New Roman</vt:lpstr>
      <vt:lpstr>Wingdings</vt:lpstr>
      <vt:lpstr>华文楷体</vt:lpstr>
      <vt:lpstr>汉仪楷体简</vt:lpstr>
      <vt:lpstr>Times New Roman Regular</vt:lpstr>
      <vt:lpstr>Menlo</vt:lpstr>
      <vt:lpstr>Segoe UI</vt:lpstr>
      <vt:lpstr>Thonburi</vt:lpstr>
      <vt:lpstr>NimbusRomNo9L-Regu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Menlo</vt:lpstr>
      <vt:lpstr>NimbusRomNo9L-Regu</vt:lpstr>
      <vt:lpstr>Segoe UI</vt:lpstr>
      <vt:lpstr>华文楷体</vt:lpstr>
      <vt:lpstr>微软雅黑</vt:lpstr>
      <vt:lpstr>苹方-简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臣。</cp:lastModifiedBy>
  <cp:revision>247</cp:revision>
  <dcterms:created xsi:type="dcterms:W3CDTF">2024-12-03T09:21:07Z</dcterms:created>
  <dcterms:modified xsi:type="dcterms:W3CDTF">2024-12-03T09:21:07Z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2052-6.13.2.8918</vt:lpwstr>
  </property>
  <property fmtid="{D5CDD505-2E9C-101B-9397-08002B2CF9AE}" pid="3" name="ICV">
    <vt:lpwstr>81BEE637A55015DA84DB4D670A500CC4_43</vt:lpwstr>
  </property>
</Properties>
</file>